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4" r:id="rId4"/>
    <p:sldId id="283" r:id="rId5"/>
    <p:sldId id="264" r:id="rId6"/>
    <p:sldId id="265" r:id="rId7"/>
    <p:sldId id="258" r:id="rId8"/>
    <p:sldId id="259" r:id="rId9"/>
    <p:sldId id="260" r:id="rId10"/>
    <p:sldId id="261" r:id="rId11"/>
    <p:sldId id="284" r:id="rId12"/>
    <p:sldId id="270" r:id="rId13"/>
    <p:sldId id="268" r:id="rId14"/>
    <p:sldId id="266" r:id="rId15"/>
    <p:sldId id="269" r:id="rId16"/>
    <p:sldId id="285" r:id="rId17"/>
    <p:sldId id="262" r:id="rId18"/>
    <p:sldId id="267" r:id="rId19"/>
    <p:sldId id="263" r:id="rId20"/>
    <p:sldId id="286" r:id="rId21"/>
    <p:sldId id="273" r:id="rId22"/>
    <p:sldId id="280" r:id="rId23"/>
    <p:sldId id="290" r:id="rId24"/>
    <p:sldId id="272" r:id="rId25"/>
    <p:sldId id="271" r:id="rId26"/>
    <p:sldId id="276" r:id="rId27"/>
    <p:sldId id="275" r:id="rId28"/>
    <p:sldId id="279" r:id="rId29"/>
    <p:sldId id="281" r:id="rId30"/>
    <p:sldId id="296" r:id="rId31"/>
    <p:sldId id="295" r:id="rId32"/>
    <p:sldId id="274" r:id="rId33"/>
    <p:sldId id="291" r:id="rId34"/>
    <p:sldId id="292" r:id="rId35"/>
    <p:sldId id="293" r:id="rId36"/>
    <p:sldId id="282" r:id="rId37"/>
    <p:sldId id="287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system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popint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8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4.png"/><Relationship Id="rId7" Type="http://schemas.openxmlformats.org/officeDocument/2006/relationships/image" Target="../media/image1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30.xml"/><Relationship Id="rId7" Type="http://schemas.openxmlformats.org/officeDocument/2006/relationships/slide" Target="slide35.xml"/><Relationship Id="rId12" Type="http://schemas.openxmlformats.org/officeDocument/2006/relationships/image" Target="../media/image89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37.xml"/><Relationship Id="rId5" Type="http://schemas.openxmlformats.org/officeDocument/2006/relationships/slide" Target="slide33.xml"/><Relationship Id="rId10" Type="http://schemas.openxmlformats.org/officeDocument/2006/relationships/slide" Target="slide36.xml"/><Relationship Id="rId4" Type="http://schemas.openxmlformats.org/officeDocument/2006/relationships/slide" Target="slide32.xml"/><Relationship Id="rId9" Type="http://schemas.openxmlformats.org/officeDocument/2006/relationships/slide" Target="slide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ar5877" TargetMode="External"/><Relationship Id="rId7" Type="http://schemas.openxmlformats.org/officeDocument/2006/relationships/hyperlink" Target="https://doi.org/10.1021/ma400962p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www.physchem.ox.ac.uk/~fs" TargetMode="External"/><Relationship Id="rId5" Type="http://schemas.openxmlformats.org/officeDocument/2006/relationships/hyperlink" Target="https://doi.org/10.1038/ncomms6145" TargetMode="External"/><Relationship Id="rId4" Type="http://schemas.openxmlformats.org/officeDocument/2006/relationships/hyperlink" Target="https://doi.org/10.1021/la403034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90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9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91.png"/><Relationship Id="rId10" Type="http://schemas.openxmlformats.org/officeDocument/2006/relationships/image" Target="../media/image44.png"/><Relationship Id="rId4" Type="http://schemas.openxmlformats.org/officeDocument/2006/relationships/image" Target="../media/image260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35202-4CF1-708B-CBAA-2F6789FB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3" r="49977"/>
          <a:stretch/>
        </p:blipFill>
        <p:spPr>
          <a:xfrm>
            <a:off x="1044707" y="2974904"/>
            <a:ext cx="4567280" cy="2630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657355" y="3154940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46019" y="36397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3739275" y="2972930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562247" y="3088036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597472" y="4201081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410957" y="2881497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738693"/>
            <a:ext cx="59191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47460" y="337655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9677" y="362141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375835" y="531641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299496" y="385174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20486" y="464089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44742" y="470456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33693" y="397730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570209" y="427579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21399" y="400182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980768" y="347503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776181" y="374097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38415" y="1155293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451487" y="1379241"/>
            <a:ext cx="1702288" cy="2794596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282407" y="1297338"/>
            <a:ext cx="2902378" cy="29023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447090" y="1374023"/>
            <a:ext cx="1695232" cy="2774808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8287565" y="1294975"/>
            <a:ext cx="2902378" cy="2902378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89F515-1E2D-5DFB-C067-AAF90E3FF873}"/>
              </a:ext>
            </a:extLst>
          </p:cNvPr>
          <p:cNvGrpSpPr/>
          <p:nvPr/>
        </p:nvGrpSpPr>
        <p:grpSpPr>
          <a:xfrm>
            <a:off x="9145578" y="4741393"/>
            <a:ext cx="3055438" cy="1486560"/>
            <a:chOff x="7956973" y="5255046"/>
            <a:chExt cx="3055438" cy="148656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16F3AF3-1195-84A2-FCCB-61EEF0B9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973" y="5255046"/>
              <a:ext cx="3016842" cy="148656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CBFEEA-C1EF-160D-35DB-5B8119CC7896}"/>
                </a:ext>
              </a:extLst>
            </p:cNvPr>
            <p:cNvSpPr txBox="1"/>
            <p:nvPr/>
          </p:nvSpPr>
          <p:spPr>
            <a:xfrm>
              <a:off x="9584266" y="5285254"/>
              <a:ext cx="142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Lucida grande" panose="020B0502040204020203"/>
                </a:rPr>
                <a:t>Abnormal NF (Yuan, 2012)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593E57-D8FA-1929-5624-30652A1F74FD}"/>
              </a:ext>
            </a:extLst>
          </p:cNvPr>
          <p:cNvSpPr txBox="1"/>
          <p:nvPr/>
        </p:nvSpPr>
        <p:spPr>
          <a:xfrm>
            <a:off x="333473" y="4755583"/>
            <a:ext cx="564822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Biofouling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“Smart” (stimuli-sensitive)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Model system for studying protein aggregates (e.g. neurofilaments)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72460" y="3566796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33473" y="2301178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AA41A84-EE68-2427-E26D-83386CD70C5F}"/>
              </a:ext>
            </a:extLst>
          </p:cNvPr>
          <p:cNvGrpSpPr/>
          <p:nvPr/>
        </p:nvGrpSpPr>
        <p:grpSpPr>
          <a:xfrm>
            <a:off x="6129004" y="4443469"/>
            <a:ext cx="2959978" cy="2316369"/>
            <a:chOff x="5981700" y="4501668"/>
            <a:chExt cx="2959978" cy="231636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FED9A24-8F1F-C606-4FC3-E166DAAF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EE4224A-1F8B-3336-3E36-48C6BCDC0FFC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3" grpId="0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2139696" y="5694137"/>
            <a:ext cx="1837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54192" y="1973517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110D34-3716-CEB7-57C8-C290506AF492}"/>
              </a:ext>
            </a:extLst>
          </p:cNvPr>
          <p:cNvSpPr txBox="1"/>
          <p:nvPr/>
        </p:nvSpPr>
        <p:spPr>
          <a:xfrm>
            <a:off x="8515073" y="4971707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7" y="1405750"/>
            <a:ext cx="2986365" cy="230508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E05730-B437-7789-55EC-F1E42CDA4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266638" y="3862055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7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7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0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0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Borisov, 2001 (1Cd—1C)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52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571500" y="1273629"/>
            <a:ext cx="897255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 Yuan, A., Rao, M. V., </a:t>
            </a:r>
            <a:r>
              <a:rPr lang="en-US" sz="14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</a:rPr>
              <a:t>Lubricity Figure: Yu, J., Jackson, N. E., Xu, X., Morgenstern, Y., Kaufman, Y., </a:t>
            </a:r>
            <a:r>
              <a:rPr lang="en-US" sz="1400" dirty="0" err="1">
                <a:effectLst/>
                <a:latin typeface="Lucida Grande" panose="020B0502040204020203"/>
              </a:rPr>
              <a:t>Ruths</a:t>
            </a:r>
            <a:r>
              <a:rPr lang="en-US" sz="14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400" i="1" dirty="0">
                <a:effectLst/>
                <a:latin typeface="Lucida Grande" panose="020B0502040204020203"/>
              </a:rPr>
              <a:t>Science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360</a:t>
            </a:r>
            <a:r>
              <a:rPr lang="en-US" sz="1400" dirty="0">
                <a:effectLst/>
                <a:latin typeface="Lucida Grande" panose="020B0502040204020203"/>
              </a:rPr>
              <a:t>(6396), 1434–1438. </a:t>
            </a:r>
            <a:r>
              <a:rPr lang="en-US" sz="1400" dirty="0">
                <a:effectLst/>
                <a:latin typeface="Lucida Grande" panose="020B0502040204020203"/>
                <a:hlinkClick r:id="rId3"/>
              </a:rPr>
              <a:t>https://doi.org/10.1126/science.aar5877</a:t>
            </a:r>
            <a:endParaRPr lang="en-US" sz="14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</a:rPr>
              <a:t>XR Multilayer Figure: </a:t>
            </a:r>
            <a:r>
              <a:rPr lang="en-US" sz="14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400" dirty="0" err="1">
                <a:effectLst/>
                <a:latin typeface="Lucida Grande" panose="020B0502040204020203"/>
              </a:rPr>
              <a:t>Petkov</a:t>
            </a:r>
            <a:r>
              <a:rPr lang="en-US" sz="14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400" dirty="0" err="1">
                <a:effectLst/>
                <a:latin typeface="Lucida Grande" panose="020B0502040204020203"/>
              </a:rPr>
              <a:t>Monoalkyl</a:t>
            </a:r>
            <a:r>
              <a:rPr lang="en-US" sz="1400" dirty="0">
                <a:effectLst/>
                <a:latin typeface="Lucida Grande" panose="020B0502040204020203"/>
              </a:rPr>
              <a:t> Ether Sulfate/</a:t>
            </a:r>
            <a:r>
              <a:rPr lang="en-US" sz="1400" dirty="0" err="1">
                <a:effectLst/>
                <a:latin typeface="Lucida Grande" panose="020B0502040204020203"/>
              </a:rPr>
              <a:t>AlCl</a:t>
            </a:r>
            <a:r>
              <a:rPr lang="en-US" sz="1400" dirty="0">
                <a:effectLst/>
                <a:latin typeface="Lucida Grande" panose="020B0502040204020203"/>
              </a:rPr>
              <a:t> </a:t>
            </a:r>
            <a:r>
              <a:rPr lang="en-US" sz="1400" baseline="-25000" dirty="0">
                <a:effectLst/>
                <a:latin typeface="Lucida Grande" panose="020B0502040204020203"/>
              </a:rPr>
              <a:t>3</a:t>
            </a:r>
            <a:r>
              <a:rPr lang="en-US" sz="14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400" i="1" dirty="0">
                <a:effectLst/>
                <a:latin typeface="Lucida Grande" panose="020B0502040204020203"/>
              </a:rPr>
              <a:t>Langmuir</a:t>
            </a:r>
            <a:r>
              <a:rPr lang="en-US" sz="1400" dirty="0">
                <a:effectLst/>
                <a:latin typeface="Lucida Grande" panose="020B0502040204020203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</a:rPr>
              <a:t>29</a:t>
            </a:r>
            <a:r>
              <a:rPr lang="en-US" sz="1400" dirty="0">
                <a:effectLst/>
                <a:latin typeface="Lucida Grande" panose="020B0502040204020203"/>
              </a:rPr>
              <a:t>(37), 11656–11666. </a:t>
            </a:r>
            <a:r>
              <a:rPr lang="en-US" sz="1400" dirty="0">
                <a:effectLst/>
                <a:latin typeface="Lucida Grande" panose="020B0502040204020203"/>
                <a:hlinkClick r:id="rId4"/>
              </a:rPr>
              <a:t>https://doi.org/10.1021/la4030348</a:t>
            </a:r>
            <a:endParaRPr lang="en-US" sz="14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Srinivasan, N.,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5"/>
              </a:rPr>
              <a:t>https://doi.org/10.1038/ncomms6145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6"/>
              </a:rPr>
              <a:t>www.physchem.ox.ac.uk/~fs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Figure: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4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4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4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https://doi.org/10.1021/ma400962p</a:t>
            </a:r>
            <a:endParaRPr lang="en-US" sz="14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590548" y="1166842"/>
            <a:ext cx="80200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previous and future experiments</a:t>
            </a:r>
          </a:p>
          <a:p>
            <a:pPr lvl="1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 currently unexplainable phenomena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CC66-DB43-8C19-536A-3E4981F4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0" y="3459133"/>
            <a:ext cx="3738774" cy="3040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7CEFE-C3D4-8911-CDA5-216C3E96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332" y="3549926"/>
            <a:ext cx="4001622" cy="2979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02D1CE-294B-B94E-60DD-ADB729BB18FF}"/>
              </a:ext>
            </a:extLst>
          </p:cNvPr>
          <p:cNvSpPr txBox="1"/>
          <p:nvPr/>
        </p:nvSpPr>
        <p:spPr>
          <a:xfrm>
            <a:off x="8882515" y="6499413"/>
            <a:ext cx="2167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(Yu, 2018; Xu, 2013)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66684-3949-C3DE-FE69-B43B9ABC8F0E}"/>
              </a:ext>
            </a:extLst>
          </p:cNvPr>
          <p:cNvGrpSpPr/>
          <p:nvPr/>
        </p:nvGrpSpPr>
        <p:grpSpPr>
          <a:xfrm>
            <a:off x="8882515" y="1318633"/>
            <a:ext cx="3254848" cy="2404464"/>
            <a:chOff x="5981700" y="4501668"/>
            <a:chExt cx="3135596" cy="2316369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DF824F46-1A76-0651-757A-C5722CE24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C5AA23-4002-BAAA-1C25-DDC63F8B15DC}"/>
                </a:ext>
              </a:extLst>
            </p:cNvPr>
            <p:cNvSpPr txBox="1"/>
            <p:nvPr/>
          </p:nvSpPr>
          <p:spPr>
            <a:xfrm>
              <a:off x="6740294" y="4594885"/>
              <a:ext cx="2377002" cy="3715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5" y="3158527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" y="1932108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017206" y="2540000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3201927" y="2651665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66CDF-032E-4E14-0C87-B51D9ED3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7896"/>
            <a:ext cx="7848600" cy="53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3102E2-6FD7-7712-78E2-3C661945B63D}"/>
              </a:ext>
            </a:extLst>
          </p:cNvPr>
          <p:cNvCxnSpPr>
            <a:cxnSpLocks/>
          </p:cNvCxnSpPr>
          <p:nvPr/>
        </p:nvCxnSpPr>
        <p:spPr>
          <a:xfrm>
            <a:off x="3867150" y="1485900"/>
            <a:ext cx="62865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50C659-4175-8F20-D47F-3DEE0FEA95F8}"/>
              </a:ext>
            </a:extLst>
          </p:cNvPr>
          <p:cNvCxnSpPr>
            <a:cxnSpLocks/>
          </p:cNvCxnSpPr>
          <p:nvPr/>
        </p:nvCxnSpPr>
        <p:spPr>
          <a:xfrm>
            <a:off x="4419600" y="1485900"/>
            <a:ext cx="123825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5320F-C9C6-2802-DAD4-885B9931288B}"/>
              </a:ext>
            </a:extLst>
          </p:cNvPr>
          <p:cNvCxnSpPr>
            <a:cxnSpLocks/>
          </p:cNvCxnSpPr>
          <p:nvPr/>
        </p:nvCxnSpPr>
        <p:spPr>
          <a:xfrm flipH="1">
            <a:off x="4610100" y="1485900"/>
            <a:ext cx="228600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2E19E-F58E-91EB-D4DB-23779A7E75B1}"/>
              </a:ext>
            </a:extLst>
          </p:cNvPr>
          <p:cNvCxnSpPr>
            <a:cxnSpLocks/>
          </p:cNvCxnSpPr>
          <p:nvPr/>
        </p:nvCxnSpPr>
        <p:spPr>
          <a:xfrm flipH="1">
            <a:off x="4700587" y="1485900"/>
            <a:ext cx="404813" cy="471762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C8404D-3F46-892A-3837-A271D4CBC21E}"/>
              </a:ext>
            </a:extLst>
          </p:cNvPr>
          <p:cNvCxnSpPr>
            <a:cxnSpLocks/>
          </p:cNvCxnSpPr>
          <p:nvPr/>
        </p:nvCxnSpPr>
        <p:spPr>
          <a:xfrm flipH="1">
            <a:off x="4838700" y="1485900"/>
            <a:ext cx="5238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FC6B4-EA20-C031-841C-E16338487745}"/>
              </a:ext>
            </a:extLst>
          </p:cNvPr>
          <p:cNvCxnSpPr>
            <a:cxnSpLocks/>
          </p:cNvCxnSpPr>
          <p:nvPr/>
        </p:nvCxnSpPr>
        <p:spPr>
          <a:xfrm flipH="1">
            <a:off x="6962775" y="1485900"/>
            <a:ext cx="3714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A1B2BA-20A1-2509-5F89-BA7456FAEDA5}"/>
              </a:ext>
            </a:extLst>
          </p:cNvPr>
          <p:cNvCxnSpPr>
            <a:cxnSpLocks/>
          </p:cNvCxnSpPr>
          <p:nvPr/>
        </p:nvCxnSpPr>
        <p:spPr>
          <a:xfrm flipH="1">
            <a:off x="7248525" y="1485900"/>
            <a:ext cx="60007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6ED8F4-DC9D-8F71-4B73-56AD4D86209B}"/>
              </a:ext>
            </a:extLst>
          </p:cNvPr>
          <p:cNvCxnSpPr>
            <a:cxnSpLocks/>
          </p:cNvCxnSpPr>
          <p:nvPr/>
        </p:nvCxnSpPr>
        <p:spPr>
          <a:xfrm flipH="1">
            <a:off x="7601545" y="1485900"/>
            <a:ext cx="932855" cy="464820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A1F932-807F-6677-7826-99C3150FA61D}"/>
              </a:ext>
            </a:extLst>
          </p:cNvPr>
          <p:cNvCxnSpPr>
            <a:cxnSpLocks/>
          </p:cNvCxnSpPr>
          <p:nvPr/>
        </p:nvCxnSpPr>
        <p:spPr>
          <a:xfrm flipH="1">
            <a:off x="7960221" y="1485900"/>
            <a:ext cx="1335584" cy="467677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0143AC-07D2-0BA2-AD1F-1C306731A73C}"/>
              </a:ext>
            </a:extLst>
          </p:cNvPr>
          <p:cNvCxnSpPr>
            <a:cxnSpLocks/>
          </p:cNvCxnSpPr>
          <p:nvPr/>
        </p:nvCxnSpPr>
        <p:spPr>
          <a:xfrm flipH="1">
            <a:off x="6303467" y="1457325"/>
            <a:ext cx="33337" cy="470535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2C05-C381-4A41-D438-E790932A6BAF}"/>
              </a:ext>
            </a:extLst>
          </p:cNvPr>
          <p:cNvCxnSpPr>
            <a:cxnSpLocks/>
          </p:cNvCxnSpPr>
          <p:nvPr/>
        </p:nvCxnSpPr>
        <p:spPr>
          <a:xfrm flipH="1">
            <a:off x="8448675" y="3824287"/>
            <a:ext cx="958751" cy="2338388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871" y="2720616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838329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01001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3193</TotalTime>
  <Words>1550</Words>
  <Application>Microsoft Office PowerPoint</Application>
  <PresentationFormat>Widescreen</PresentationFormat>
  <Paragraphs>365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Protein Coarse-graining</vt:lpstr>
      <vt:lpstr>Application to NFH, pH 2.4</vt:lpstr>
      <vt:lpstr>Cooperative Collapse of the Dilute Phase</vt:lpstr>
      <vt:lpstr>Outline</vt:lpstr>
      <vt:lpstr>Reflectivity — Method </vt:lpstr>
      <vt:lpstr>Reflectivity — Characteristic Spectra</vt:lpstr>
      <vt:lpstr>Outline</vt:lpstr>
      <vt:lpstr>Future Work</vt:lpstr>
      <vt:lpstr>Summary</vt:lpstr>
      <vt:lpstr>Summary</vt:lpstr>
      <vt:lpstr>Acknowledgements</vt:lpstr>
      <vt:lpstr>SI: Table of Contents</vt:lpstr>
      <vt:lpstr>References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Borisov previous theory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148</cp:revision>
  <dcterms:created xsi:type="dcterms:W3CDTF">2022-03-28T18:43:16Z</dcterms:created>
  <dcterms:modified xsi:type="dcterms:W3CDTF">2022-08-27T04:56:17Z</dcterms:modified>
</cp:coreProperties>
</file>